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62" r:id="rId9"/>
    <p:sldId id="287" r:id="rId10"/>
    <p:sldId id="289" r:id="rId11"/>
    <p:sldId id="294" r:id="rId12"/>
    <p:sldId id="295" r:id="rId13"/>
    <p:sldId id="263" r:id="rId14"/>
    <p:sldId id="266" r:id="rId15"/>
    <p:sldId id="264" r:id="rId16"/>
    <p:sldId id="297" r:id="rId17"/>
    <p:sldId id="298" r:id="rId18"/>
    <p:sldId id="299" r:id="rId19"/>
    <p:sldId id="300" r:id="rId20"/>
    <p:sldId id="267" r:id="rId21"/>
    <p:sldId id="296" r:id="rId22"/>
    <p:sldId id="301" r:id="rId23"/>
    <p:sldId id="302" r:id="rId24"/>
    <p:sldId id="270" r:id="rId25"/>
    <p:sldId id="303" r:id="rId26"/>
    <p:sldId id="275" r:id="rId27"/>
    <p:sldId id="304" r:id="rId28"/>
    <p:sldId id="305" r:id="rId29"/>
    <p:sldId id="273" r:id="rId30"/>
    <p:sldId id="280" r:id="rId31"/>
    <p:sldId id="274" r:id="rId32"/>
    <p:sldId id="306" r:id="rId33"/>
    <p:sldId id="279" r:id="rId34"/>
    <p:sldId id="307" r:id="rId35"/>
    <p:sldId id="285" r:id="rId36"/>
    <p:sldId id="282" r:id="rId37"/>
    <p:sldId id="283" r:id="rId38"/>
    <p:sldId id="286" r:id="rId39"/>
    <p:sldId id="276" r:id="rId40"/>
    <p:sldId id="292" r:id="rId41"/>
    <p:sldId id="308" r:id="rId42"/>
    <p:sldId id="309" r:id="rId43"/>
    <p:sldId id="291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5"/>
  </p:normalViewPr>
  <p:slideViewPr>
    <p:cSldViewPr snapToGrid="0" snapToObjects="1">
      <p:cViewPr varScale="1">
        <p:scale>
          <a:sx n="103" d="100"/>
          <a:sy n="103" d="100"/>
        </p:scale>
        <p:origin x="420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5E15A-7B0A-B446-A115-933F15E7CF2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8C3F7-A99D-2C4F-9828-82AC88DED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4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\tilde E=\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{E}{2}e^{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\phi}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{\partial}{\partial z}+\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{1}{c}\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{\partial}{\partial t}\right)\tilde E=-\Xi_2\left&lt;e^{-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\theta}\right&gt;_\Delta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{d\theta}{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}=2\eta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k_u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{d\eta}{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}=\Xi_1\left(\tilde E e^{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\theta}+\tilde E^* e^{-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\theta}\right)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\Xi_2=\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[JJ]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}{4\epsilon_0 \gamma}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33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\mu_1=1, \mu_{2/3}=\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{-1\pm\sqrt{3}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4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0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8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0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3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5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0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3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2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5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0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7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DE297-FF61-B346-A765-06193C84B736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2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Chalkboard"/>
          <a:ea typeface="+mj-ea"/>
          <a:cs typeface="Chalkboar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halkboard SE Regular"/>
          <a:ea typeface="+mn-ea"/>
          <a:cs typeface="Chalkboard SE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halkboard SE Regular"/>
          <a:ea typeface="+mn-ea"/>
          <a:cs typeface="Chalkboard SE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halkboard SE Regular"/>
          <a:ea typeface="+mn-ea"/>
          <a:cs typeface="Chalkboard SE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halkboard SE Regular"/>
          <a:ea typeface="+mn-ea"/>
          <a:cs typeface="Chalkboard SE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halkboard SE Regular"/>
          <a:ea typeface="+mn-ea"/>
          <a:cs typeface="Chalkboard SE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0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2.e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Relationship Id="rId9" Type="http://schemas.openxmlformats.org/officeDocument/2006/relationships/image" Target="../media/image4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7.bin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2.emf"/><Relationship Id="rId9" Type="http://schemas.openxmlformats.org/officeDocument/2006/relationships/image" Target="../media/image6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7" Type="http://schemas.openxmlformats.org/officeDocument/2006/relationships/image" Target="../media/image66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png"/><Relationship Id="rId4" Type="http://schemas.openxmlformats.org/officeDocument/2006/relationships/image" Target="../media/image84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 Electron Laser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3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mic Sans MS" pitchFamily="66" charset="0"/>
              </a:rPr>
              <a:t>A 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1951</a:t>
            </a:r>
            <a:r>
              <a:rPr lang="en-US" altLang="zh-CN" sz="2400" dirty="0">
                <a:ea typeface="宋体" pitchFamily="2" charset="-122"/>
              </a:rPr>
              <a:t> – </a:t>
            </a:r>
            <a:r>
              <a:rPr lang="en-US" altLang="zh-CN" sz="2400" dirty="0" err="1">
                <a:ea typeface="宋体" pitchFamily="2" charset="-122"/>
              </a:rPr>
              <a:t>Motz</a:t>
            </a:r>
            <a:r>
              <a:rPr lang="en-US" altLang="zh-CN" sz="2400" dirty="0">
                <a:ea typeface="宋体" pitchFamily="2" charset="-122"/>
              </a:rPr>
              <a:t> showed an electron beam propagating through          an undulator magnet could be used to amplify radiation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1960</a:t>
            </a:r>
            <a:r>
              <a:rPr lang="en-US" altLang="zh-CN" sz="2400" dirty="0">
                <a:ea typeface="宋体" pitchFamily="2" charset="-122"/>
              </a:rPr>
              <a:t> – Philips developed a microwave tube which is very similar to FEL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1971</a:t>
            </a:r>
            <a:r>
              <a:rPr lang="en-US" altLang="zh-CN" sz="2400" dirty="0">
                <a:ea typeface="宋体" pitchFamily="2" charset="-122"/>
              </a:rPr>
              <a:t> – </a:t>
            </a:r>
            <a:r>
              <a:rPr lang="en-US" altLang="zh-CN" sz="2400" dirty="0" err="1">
                <a:ea typeface="宋体" pitchFamily="2" charset="-122"/>
              </a:rPr>
              <a:t>Madey</a:t>
            </a:r>
            <a:r>
              <a:rPr lang="en-US" altLang="zh-CN" sz="2400" dirty="0">
                <a:ea typeface="宋体" pitchFamily="2" charset="-122"/>
              </a:rPr>
              <a:t> theoretically and experimentally (10μm) proved the possibility of exchanging energy between free electrons and EM radiation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1980</a:t>
            </a:r>
            <a:r>
              <a:rPr lang="en-US" altLang="zh-CN" sz="2400" dirty="0">
                <a:ea typeface="宋体" pitchFamily="2" charset="-122"/>
              </a:rPr>
              <a:t> – Infrared radiation FEL (</a:t>
            </a:r>
            <a:r>
              <a:rPr lang="en-US" altLang="zh-CN" sz="2400" dirty="0">
                <a:solidFill>
                  <a:schemeClr val="accent4"/>
                </a:solidFill>
                <a:ea typeface="宋体" pitchFamily="2" charset="-122"/>
              </a:rPr>
              <a:t>Oscillator</a:t>
            </a:r>
            <a:r>
              <a:rPr lang="en-US" altLang="zh-CN" sz="2400" dirty="0">
                <a:ea typeface="宋体" pitchFamily="2" charset="-122"/>
              </a:rPr>
              <a:t>)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1984</a:t>
            </a:r>
            <a:r>
              <a:rPr lang="en-US" altLang="zh-CN" sz="2400" dirty="0">
                <a:ea typeface="宋体" pitchFamily="2" charset="-122"/>
              </a:rPr>
              <a:t> – </a:t>
            </a:r>
            <a:r>
              <a:rPr lang="en-US" altLang="zh-CN" sz="2400" dirty="0" err="1">
                <a:ea typeface="宋体" pitchFamily="2" charset="-122"/>
              </a:rPr>
              <a:t>Bonifacio</a:t>
            </a:r>
            <a:r>
              <a:rPr lang="en-US" altLang="zh-CN" sz="2400" dirty="0">
                <a:ea typeface="宋体" pitchFamily="2" charset="-122"/>
              </a:rPr>
              <a:t> et al. brought up the first theory of a </a:t>
            </a:r>
            <a:r>
              <a:rPr lang="en-US" altLang="zh-CN" sz="2400" dirty="0">
                <a:solidFill>
                  <a:schemeClr val="accent4"/>
                </a:solidFill>
                <a:ea typeface="宋体" pitchFamily="2" charset="-122"/>
              </a:rPr>
              <a:t>SASE</a:t>
            </a:r>
            <a:r>
              <a:rPr lang="en-US" altLang="zh-CN" sz="2400" dirty="0">
                <a:ea typeface="宋体" pitchFamily="2" charset="-122"/>
              </a:rPr>
              <a:t> FEL in 1-D case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1985</a:t>
            </a:r>
            <a:r>
              <a:rPr lang="en-US" altLang="zh-CN" sz="2400" dirty="0">
                <a:ea typeface="宋体" pitchFamily="2" charset="-122"/>
              </a:rPr>
              <a:t> – X-ray FEL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1992</a:t>
            </a:r>
            <a:r>
              <a:rPr lang="en-US" altLang="zh-CN" sz="2400" dirty="0">
                <a:ea typeface="宋体" pitchFamily="2" charset="-122"/>
              </a:rPr>
              <a:t> – Proved 0.1nm to 1nm SASE FEL to be possible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2000</a:t>
            </a:r>
            <a:r>
              <a:rPr lang="en-US" altLang="zh-CN" sz="2400" dirty="0">
                <a:ea typeface="宋体" pitchFamily="2" charset="-122"/>
              </a:rPr>
              <a:t> – First demonstration of seeded lasing (</a:t>
            </a:r>
            <a:r>
              <a:rPr lang="en-US" altLang="zh-CN" sz="2400" dirty="0">
                <a:solidFill>
                  <a:schemeClr val="accent4"/>
                </a:solidFill>
                <a:ea typeface="宋体" pitchFamily="2" charset="-122"/>
              </a:rPr>
              <a:t>HGHG</a:t>
            </a:r>
            <a:r>
              <a:rPr lang="en-US" altLang="zh-CN" sz="2400" dirty="0">
                <a:ea typeface="宋体" pitchFamily="2" charset="-122"/>
              </a:rPr>
              <a:t>)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2009 </a:t>
            </a:r>
            <a:r>
              <a:rPr lang="en-US" altLang="zh-CN" sz="2400" dirty="0">
                <a:ea typeface="宋体" pitchFamily="2" charset="-122"/>
              </a:rPr>
              <a:t> – 4</a:t>
            </a:r>
            <a:r>
              <a:rPr lang="en-US" altLang="zh-CN" sz="2400" baseline="30000" dirty="0">
                <a:ea typeface="宋体" pitchFamily="2" charset="-122"/>
              </a:rPr>
              <a:t>th</a:t>
            </a:r>
            <a:r>
              <a:rPr lang="en-US" altLang="zh-CN" sz="2400" dirty="0">
                <a:ea typeface="宋体" pitchFamily="2" charset="-122"/>
              </a:rPr>
              <a:t> generation X-ray light source LCLS successfully commissioned. 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On-going</a:t>
            </a:r>
            <a:r>
              <a:rPr lang="en-US" altLang="zh-CN" sz="2400" dirty="0">
                <a:ea typeface="宋体" pitchFamily="2" charset="-122"/>
              </a:rPr>
              <a:t> – X-ray FEL with high rep. rate; seeded lasing in x-ray range; etc. </a:t>
            </a:r>
          </a:p>
        </p:txBody>
      </p:sp>
    </p:spTree>
    <p:extLst>
      <p:ext uri="{BB962C8B-B14F-4D97-AF65-F5344CB8AC3E}">
        <p14:creationId xmlns:p14="http://schemas.microsoft.com/office/powerpoint/2010/main" val="136991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2CEA-0B92-8048-AEAE-1B307B14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LCLS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FAFC7-FCA5-5244-A897-638C1388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0" y="1559825"/>
            <a:ext cx="8079380" cy="51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C1DC-FE7F-274B-9FF0-259A5FA4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LCLS </a:t>
            </a:r>
            <a:r>
              <a:rPr lang="en-US" dirty="0" err="1"/>
              <a:t>Undulator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F5412-6E04-2B4F-9CEC-617AF45C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102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-3.gif"/>
          <p:cNvPicPr>
            <a:picLocks noChangeAspect="1"/>
          </p:cNvPicPr>
          <p:nvPr/>
        </p:nvPicPr>
        <p:blipFill>
          <a:blip r:embed="rId2"/>
          <a:srcRect l="8333" t="13223" r="10000" b="49587"/>
          <a:stretch>
            <a:fillRect/>
          </a:stretch>
        </p:blipFill>
        <p:spPr>
          <a:xfrm>
            <a:off x="2645667" y="1992498"/>
            <a:ext cx="2738120" cy="83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Idea</a:t>
            </a:r>
          </a:p>
        </p:txBody>
      </p:sp>
      <p:sp>
        <p:nvSpPr>
          <p:cNvPr id="4" name="Oval 3"/>
          <p:cNvSpPr/>
          <p:nvPr/>
        </p:nvSpPr>
        <p:spPr>
          <a:xfrm>
            <a:off x="1714500" y="2029014"/>
            <a:ext cx="9906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48" y="2830698"/>
            <a:ext cx="6519855" cy="1216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3788" y="2135298"/>
            <a:ext cx="376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lkboard SE Regular"/>
                <a:cs typeface="Chalkboard SE Regular"/>
              </a:rPr>
              <a:t>Incoherent Radiation</a:t>
            </a:r>
          </a:p>
        </p:txBody>
      </p:sp>
      <p:pic>
        <p:nvPicPr>
          <p:cNvPr id="8" name="Picture 7" descr="Untitled-3.gif"/>
          <p:cNvPicPr>
            <a:picLocks noChangeAspect="1"/>
          </p:cNvPicPr>
          <p:nvPr/>
        </p:nvPicPr>
        <p:blipFill>
          <a:blip r:embed="rId4"/>
          <a:srcRect l="11667" t="8316" r="5000" b="42097"/>
          <a:stretch>
            <a:fillRect/>
          </a:stretch>
        </p:blipFill>
        <p:spPr>
          <a:xfrm>
            <a:off x="2467053" y="4137405"/>
            <a:ext cx="3124200" cy="6858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097838" y="4226557"/>
            <a:ext cx="369215" cy="396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6188" y="4226557"/>
            <a:ext cx="376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lkboard SE Regular"/>
                <a:cs typeface="Chalkboard SE Regular"/>
              </a:rPr>
              <a:t>Coherent Radiation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88" y="4872432"/>
            <a:ext cx="6231615" cy="1133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69" y="6047042"/>
            <a:ext cx="8196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It is hard to produce such short bunch, 1nm wavelength requires 3e-18 second bunch.</a:t>
            </a:r>
          </a:p>
        </p:txBody>
      </p:sp>
    </p:spTree>
    <p:extLst>
      <p:ext uri="{BB962C8B-B14F-4D97-AF65-F5344CB8AC3E}">
        <p14:creationId xmlns:p14="http://schemas.microsoft.com/office/powerpoint/2010/main" val="97201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mic Sans MS" pitchFamily="66" charset="0"/>
              </a:rPr>
              <a:t>FEL I: The resonance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447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energy exchange has its phase as: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066062"/>
              </p:ext>
            </p:extLst>
          </p:nvPr>
        </p:nvGraphicFramePr>
        <p:xfrm>
          <a:off x="1065212" y="3474886"/>
          <a:ext cx="29749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393480" progId="Equation.DSMT4">
                  <p:embed/>
                </p:oleObj>
              </mc:Choice>
              <mc:Fallback>
                <p:oleObj name="Equation" r:id="rId2" imgW="14857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2" y="3474886"/>
                        <a:ext cx="2974975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3048111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resonance occurs when: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946652"/>
              </p:ext>
            </p:extLst>
          </p:nvPr>
        </p:nvGraphicFramePr>
        <p:xfrm>
          <a:off x="1154112" y="2438400"/>
          <a:ext cx="27971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0" imgH="228600" progId="Equation.DSMT4">
                  <p:embed/>
                </p:oleObj>
              </mc:Choice>
              <mc:Fallback>
                <p:oleObj name="Equation" r:id="rId4" imgW="1396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2" y="2438400"/>
                        <a:ext cx="279717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1000" y="41910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resonance radiation wavelength at off axis angle </a:t>
            </a:r>
            <a:r>
              <a:rPr lang="el-GR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ψ</a:t>
            </a:r>
            <a:endParaRPr lang="en-US" sz="2400" dirty="0">
              <a:solidFill>
                <a:schemeClr val="accent1"/>
              </a:solidFill>
              <a:latin typeface="Chalkboard SE Regular"/>
              <a:cs typeface="Chalkboard SE Regular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583234"/>
              </p:ext>
            </p:extLst>
          </p:nvPr>
        </p:nvGraphicFramePr>
        <p:xfrm>
          <a:off x="927100" y="5130800"/>
          <a:ext cx="3530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65300" imgH="469900" progId="Equation.DSMT4">
                  <p:embed/>
                </p:oleObj>
              </mc:Choice>
              <mc:Fallback>
                <p:oleObj name="Equation" r:id="rId6" imgW="17653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5130800"/>
                        <a:ext cx="35306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Untitled-1.gif"/>
          <p:cNvPicPr>
            <a:picLocks noChangeAspect="1"/>
          </p:cNvPicPr>
          <p:nvPr/>
        </p:nvPicPr>
        <p:blipFill>
          <a:blip r:embed="rId8"/>
          <a:srcRect l="15917" t="11628" r="9044" b="11628"/>
          <a:stretch>
            <a:fillRect/>
          </a:stretch>
        </p:blipFill>
        <p:spPr>
          <a:xfrm>
            <a:off x="5943600" y="3873500"/>
            <a:ext cx="2514600" cy="2514600"/>
          </a:xfrm>
          <a:prstGeom prst="rect">
            <a:avLst/>
          </a:prstGeom>
        </p:spPr>
      </p:pic>
      <p:pic>
        <p:nvPicPr>
          <p:cNvPr id="19" name="Picture 18" descr="Untitled-3.gif"/>
          <p:cNvPicPr>
            <a:picLocks noChangeAspect="1"/>
          </p:cNvPicPr>
          <p:nvPr/>
        </p:nvPicPr>
        <p:blipFill>
          <a:blip r:embed="rId9"/>
          <a:srcRect l="20000" t="17573" r="6667" b="12134"/>
          <a:stretch>
            <a:fillRect/>
          </a:stretch>
        </p:blipFill>
        <p:spPr>
          <a:xfrm>
            <a:off x="5638800" y="1676400"/>
            <a:ext cx="3352800" cy="213360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5715000" y="3124200"/>
            <a:ext cx="304800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e</a:t>
            </a:r>
            <a:endParaRPr lang="en-US" sz="1600" dirty="0"/>
          </a:p>
        </p:txBody>
      </p:sp>
      <p:graphicFrame>
        <p:nvGraphicFramePr>
          <p:cNvPr id="3101" name="Object 29"/>
          <p:cNvGraphicFramePr>
            <a:graphicFrameLocks noChangeAspect="1"/>
          </p:cNvGraphicFramePr>
          <p:nvPr/>
        </p:nvGraphicFramePr>
        <p:xfrm>
          <a:off x="6781800" y="1752600"/>
          <a:ext cx="228600" cy="310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7800" imgH="241300" progId="Equation.3">
                  <p:embed/>
                </p:oleObj>
              </mc:Choice>
              <mc:Fallback>
                <p:oleObj name="Equation" r:id="rId10" imgW="177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752600"/>
                        <a:ext cx="228600" cy="3102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>
          <a:xfrm>
            <a:off x="6248400" y="2133600"/>
            <a:ext cx="13716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Callout 23"/>
          <p:cNvSpPr/>
          <p:nvPr/>
        </p:nvSpPr>
        <p:spPr>
          <a:xfrm>
            <a:off x="8001000" y="1443543"/>
            <a:ext cx="1143000" cy="389513"/>
          </a:xfrm>
          <a:prstGeom prst="wedgeEllipseCallout">
            <a:avLst>
              <a:gd name="adj1" fmla="val -83599"/>
              <a:gd name="adj2" fmla="val 1798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In phase</a:t>
            </a:r>
          </a:p>
        </p:txBody>
      </p:sp>
    </p:spTree>
    <p:extLst>
      <p:ext uri="{BB962C8B-B14F-4D97-AF65-F5344CB8AC3E}">
        <p14:creationId xmlns:p14="http://schemas.microsoft.com/office/powerpoint/2010/main" val="11247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2824 C 0.0151 -0.04283 0.02066 -0.05718 0.02604 -0.06389 C 0.03142 -0.0706 0.03732 -0.06968 0.04218 -0.06898 C 0.04705 -0.06829 0.05034 -0.06898 0.05573 -0.06019 C 0.06111 -0.05139 0.06805 -0.03148 0.07482 -0.01667 C 0.08159 -0.00185 0.09132 0.01921 0.09687 0.02916 C 0.10243 0.03912 0.10382 0.0412 0.10833 0.04328 C 0.11284 0.04537 0.11875 0.04606 0.12361 0.04213 C 0.12847 0.03819 0.13368 0.02708 0.13802 0.01898 C 0.14236 0.01088 0.146 0.00231 0.14948 -0.00648 C 0.15295 -0.01528 0.15486 -0.02408 0.15902 -0.03334 C 0.16319 -0.04259 0.16961 -0.05648 0.17448 -0.06273 C 0.17934 -0.06898 0.18298 -0.07199 0.18871 -0.07037 C 0.19444 -0.06875 0.2033 -0.0625 0.20885 -0.05371 C 0.21441 -0.04491 0.21805 -0.02824 0.22239 -0.01806 C 0.22673 -0.00787 0.22951 -0.00232 0.23472 0.00764 C 0.23993 0.01759 0.24913 0.03588 0.25399 0.04213 C 0.25885 0.04838 0.25937 0.04953 0.26441 0.04583 C 0.26944 0.04213 0.27882 0.03009 0.28455 0.02037 C 0.29027 0.01065 0.29444 -0.00232 0.29896 -0.01297 C 0.30347 -0.02361 0.30711 -0.03472 0.31146 -0.04352 C 0.3158 -0.05232 0.31996 -0.06111 0.32482 -0.06528 C 0.32968 -0.06945 0.33784 -0.07014 0.34114 -0.06898 " pathEditMode="relative" ptsTypes="aaaaaaaaaaaaaaaaaaaaaaA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II: Micro-Bunching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1981200"/>
            <a:ext cx="4503844" cy="271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44" y="1758587"/>
            <a:ext cx="4279756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rved Up Arrow 5"/>
          <p:cNvSpPr/>
          <p:nvPr/>
        </p:nvSpPr>
        <p:spPr>
          <a:xfrm>
            <a:off x="3352800" y="4267200"/>
            <a:ext cx="2103545" cy="36249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332" y="4693920"/>
            <a:ext cx="390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Or we can write down differential equation for the energy exchange phase and the energy deviation.  It is a pendulum equation which defines the </a:t>
            </a:r>
            <a:r>
              <a:rPr lang="en-US" dirty="0" err="1">
                <a:solidFill>
                  <a:schemeClr val="accent2"/>
                </a:solidFill>
                <a:latin typeface="Chalkboard SE Regular"/>
                <a:cs typeface="Chalkboard SE Regular"/>
              </a:rPr>
              <a:t>separatrix</a:t>
            </a:r>
            <a:r>
              <a:rPr lang="en-US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785" y="1313557"/>
            <a:ext cx="6379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energy change has a sinusoidal form, Therefore: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597420"/>
              </p:ext>
            </p:extLst>
          </p:nvPr>
        </p:nvGraphicFramePr>
        <p:xfrm>
          <a:off x="5029200" y="4724400"/>
          <a:ext cx="3124200" cy="192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82600" imgH="1282680" progId="Equation.DSMT4">
                  <p:embed/>
                </p:oleObj>
              </mc:Choice>
              <mc:Fallback>
                <p:oleObj name="Equation" r:id="rId4" imgW="2082600" imgH="1282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724400"/>
                        <a:ext cx="3124200" cy="19218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741578"/>
              </p:ext>
            </p:extLst>
          </p:nvPr>
        </p:nvGraphicFramePr>
        <p:xfrm>
          <a:off x="786205" y="6171248"/>
          <a:ext cx="29749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1840" imgH="431640" progId="Equation.DSMT4">
                  <p:embed/>
                </p:oleObj>
              </mc:Choice>
              <mc:Fallback>
                <p:oleObj name="Equation" r:id="rId6" imgW="2031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05" y="6171248"/>
                        <a:ext cx="2974975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53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5651-0439-9040-9A6B-318E39A6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Gain Regime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CDA2D80-1E45-2443-B44E-3CB346A7DA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42122"/>
              </p:ext>
            </p:extLst>
          </p:nvPr>
        </p:nvGraphicFramePr>
        <p:xfrm>
          <a:off x="5240551" y="1485685"/>
          <a:ext cx="3124200" cy="192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2600" imgH="1282680" progId="Equation.DSMT4">
                  <p:embed/>
                </p:oleObj>
              </mc:Choice>
              <mc:Fallback>
                <p:oleObj name="Equation" r:id="rId2" imgW="2082600" imgH="128268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551" y="1485685"/>
                        <a:ext cx="3124200" cy="19218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6990C12-591D-D542-823D-8C44495AAE44}"/>
              </a:ext>
            </a:extLst>
          </p:cNvPr>
          <p:cNvSpPr txBox="1"/>
          <p:nvPr/>
        </p:nvSpPr>
        <p:spPr>
          <a:xfrm>
            <a:off x="914400" y="1626359"/>
            <a:ext cx="3957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identify a pendulum equation of the phase space variable pair: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Ponderomotive</a:t>
            </a:r>
            <a:r>
              <a:rPr lang="en-US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It is similar to the longitudinal motion.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C5DFE-9865-1F47-B61A-EEE019C39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3475599"/>
            <a:ext cx="6985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99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26C6-8165-EA42-A208-CF8EA59F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Gain Regime 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B48E2-B1EA-2E47-B405-237D7BD0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204587"/>
            <a:ext cx="8267700" cy="321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331A71-883A-C441-BC0D-59B86F6D4198}"/>
              </a:ext>
            </a:extLst>
          </p:cNvPr>
          <p:cNvSpPr txBox="1"/>
          <p:nvPr/>
        </p:nvSpPr>
        <p:spPr>
          <a:xfrm>
            <a:off x="1146412" y="5595582"/>
            <a:ext cx="664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net gain if the average beam energy equals the reference energy, </a:t>
            </a:r>
          </a:p>
          <a:p>
            <a:r>
              <a:rPr lang="en-US" dirty="0"/>
              <a:t>i.e. the beam is not detuned </a:t>
            </a:r>
          </a:p>
        </p:txBody>
      </p:sp>
    </p:spTree>
    <p:extLst>
      <p:ext uri="{BB962C8B-B14F-4D97-AF65-F5344CB8AC3E}">
        <p14:creationId xmlns:p14="http://schemas.microsoft.com/office/powerpoint/2010/main" val="326961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635E-729B-FA4C-A876-37DB6F18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Gain Regime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DAA19-FDAF-6447-B2C7-1C8A3C50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5" y="1583025"/>
            <a:ext cx="3977659" cy="3221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3C4D1-822C-624F-837B-D91589572723}"/>
              </a:ext>
            </a:extLst>
          </p:cNvPr>
          <p:cNvSpPr txBox="1"/>
          <p:nvPr/>
        </p:nvSpPr>
        <p:spPr>
          <a:xfrm>
            <a:off x="3043450" y="1761449"/>
            <a:ext cx="286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P. </a:t>
            </a:r>
            <a:r>
              <a:rPr lang="en-US" dirty="0" err="1"/>
              <a:t>Schmuser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50685-8BE2-DC4A-A5CB-A298800B8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39" y="3906719"/>
            <a:ext cx="3883483" cy="2668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F5FE3D-EA27-BA4E-A573-ADC24DAB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921" y="1921317"/>
            <a:ext cx="4288079" cy="986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3FAEB-7140-E849-A829-4D7F8D37EF16}"/>
              </a:ext>
            </a:extLst>
          </p:cNvPr>
          <p:cNvSpPr txBox="1"/>
          <p:nvPr/>
        </p:nvSpPr>
        <p:spPr>
          <a:xfrm>
            <a:off x="5595582" y="3193576"/>
            <a:ext cx="29206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Madey</a:t>
            </a:r>
            <a:r>
              <a:rPr lang="en-US" b="1" dirty="0"/>
              <a:t> Theorem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BBEBAD-F0E6-D048-84FD-BF5116748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382" y="4574039"/>
            <a:ext cx="2918964" cy="22839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234DA9-087B-3B40-8CEF-E166A559B516}"/>
              </a:ext>
            </a:extLst>
          </p:cNvPr>
          <p:cNvCxnSpPr/>
          <p:nvPr/>
        </p:nvCxnSpPr>
        <p:spPr>
          <a:xfrm flipV="1">
            <a:off x="4012442" y="5240740"/>
            <a:ext cx="2115403" cy="750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94F89F-53BF-E44E-92EE-5960F5D92A43}"/>
              </a:ext>
            </a:extLst>
          </p:cNvPr>
          <p:cNvSpPr txBox="1"/>
          <p:nvPr/>
        </p:nvSpPr>
        <p:spPr>
          <a:xfrm rot="20258173">
            <a:off x="4157999" y="5620105"/>
            <a:ext cx="17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</a:t>
            </a:r>
          </a:p>
        </p:txBody>
      </p:sp>
    </p:spTree>
    <p:extLst>
      <p:ext uri="{BB962C8B-B14F-4D97-AF65-F5344CB8AC3E}">
        <p14:creationId xmlns:p14="http://schemas.microsoft.com/office/powerpoint/2010/main" val="1672702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9B65-BCF6-314A-8772-BAB5C387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43BB4-91A3-3F4A-9D61-1813780A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99293"/>
            <a:ext cx="68961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7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 Laser</a:t>
            </a:r>
          </a:p>
        </p:txBody>
      </p:sp>
      <p:pic>
        <p:nvPicPr>
          <p:cNvPr id="4" name="Picture 2" descr="http://www.sp.phy.cam.ac.uk/~SiGe/Images/stimulated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9" r="-8025"/>
          <a:stretch/>
        </p:blipFill>
        <p:spPr bwMode="auto">
          <a:xfrm>
            <a:off x="564880" y="1179972"/>
            <a:ext cx="3237875" cy="411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876" y="1417638"/>
            <a:ext cx="5144124" cy="3639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0640" y="4309285"/>
            <a:ext cx="34240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1: Gain Medium</a:t>
            </a:r>
          </a:p>
          <a:p>
            <a:r>
              <a:rPr lang="en-US" sz="2400" dirty="0">
                <a:latin typeface="Chalkboard SE Regular"/>
                <a:cs typeface="Chalkboard SE Regular"/>
              </a:rPr>
              <a:t>2. Pumping energy</a:t>
            </a:r>
          </a:p>
          <a:p>
            <a:r>
              <a:rPr lang="en-US" sz="2400" dirty="0">
                <a:latin typeface="Chalkboard SE Regular"/>
                <a:cs typeface="Chalkboard SE Regular"/>
              </a:rPr>
              <a:t>3. </a:t>
            </a:r>
            <a:r>
              <a:rPr lang="en-US" sz="2400" dirty="0" err="1">
                <a:latin typeface="Chalkboard SE Regular"/>
                <a:cs typeface="Chalkboard SE Regular"/>
              </a:rPr>
              <a:t>Reflctor</a:t>
            </a:r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4. Output coupler</a:t>
            </a:r>
          </a:p>
          <a:p>
            <a:r>
              <a:rPr lang="en-US" sz="2400" dirty="0">
                <a:latin typeface="Chalkboard SE Regular"/>
                <a:cs typeface="Chalkboard SE Regular"/>
              </a:rPr>
              <a:t>5. Laser output.</a:t>
            </a:r>
          </a:p>
          <a:p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@Wikipedia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1E15DE-1B9A-3347-AB01-2A05FE9AC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559074"/>
              </p:ext>
            </p:extLst>
          </p:nvPr>
        </p:nvGraphicFramePr>
        <p:xfrm>
          <a:off x="457200" y="4881804"/>
          <a:ext cx="39620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048">
                  <a:extLst>
                    <a:ext uri="{9D8B030D-6E8A-4147-A177-3AD203B41FA5}">
                      <a16:colId xmlns:a16="http://schemas.microsoft.com/office/drawing/2014/main" val="565206235"/>
                    </a:ext>
                  </a:extLst>
                </a:gridCol>
                <a:gridCol w="1981048">
                  <a:extLst>
                    <a:ext uri="{9D8B030D-6E8A-4147-A177-3AD203B41FA5}">
                      <a16:colId xmlns:a16="http://schemas.microsoft.com/office/drawing/2014/main" val="3774880208"/>
                    </a:ext>
                  </a:extLst>
                </a:gridCol>
              </a:tblGrid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Wave length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04546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45942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TI: Sapphire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 (650-1100)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805577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 err="1"/>
                        <a:t>Yb</a:t>
                      </a:r>
                      <a:r>
                        <a:rPr lang="en-US" dirty="0"/>
                        <a:t>: YAG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97720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Dye lasers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390-1000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93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476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FEL III: Instability Exponential Growth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6764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2"/>
                </a:solidFill>
                <a:latin typeface="Comic Sans MS" pitchFamily="66" charset="0"/>
              </a:rPr>
              <a:t>Jump to the answer directly by assuming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Comic Sans MS" pitchFamily="66" charset="0"/>
              </a:rPr>
              <a:t>Steady state, no energy spread, ignore transverse detail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460643"/>
              </p:ext>
            </p:extLst>
          </p:nvPr>
        </p:nvGraphicFramePr>
        <p:xfrm>
          <a:off x="544513" y="2427288"/>
          <a:ext cx="4956175" cy="223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30500" imgH="1231900" progId="Equation.3">
                  <p:embed/>
                </p:oleObj>
              </mc:Choice>
              <mc:Fallback>
                <p:oleObj name="Equation" r:id="rId2" imgW="2730500" imgH="1231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2427288"/>
                        <a:ext cx="4956175" cy="223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test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618567"/>
            <a:ext cx="3505200" cy="2239433"/>
          </a:xfrm>
          <a:prstGeom prst="rect">
            <a:avLst/>
          </a:prstGeom>
        </p:spPr>
      </p:pic>
      <p:pic>
        <p:nvPicPr>
          <p:cNvPr id="7" name="Picture 6" descr="test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963" y="2590800"/>
            <a:ext cx="3221037" cy="2057885"/>
          </a:xfrm>
          <a:prstGeom prst="rect">
            <a:avLst/>
          </a:prstGeom>
        </p:spPr>
      </p:pic>
      <p:pic>
        <p:nvPicPr>
          <p:cNvPr id="8" name="Picture 7" descr="test1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4800600"/>
            <a:ext cx="3086100" cy="2057400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711139"/>
              </p:ext>
            </p:extLst>
          </p:nvPr>
        </p:nvGraphicFramePr>
        <p:xfrm>
          <a:off x="31750" y="5177895"/>
          <a:ext cx="14160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5177895"/>
                        <a:ext cx="14160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Untitled-3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4754033"/>
            <a:ext cx="3104214" cy="210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F220-A6C3-8D46-94EF-23DA0BA6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High-Gain Regime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B10C0-6039-8F46-9D32-AFBFF93D0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600200"/>
            <a:ext cx="8633362" cy="5156860"/>
          </a:xfrm>
        </p:spPr>
        <p:txBody>
          <a:bodyPr>
            <a:normAutofit/>
          </a:bodyPr>
          <a:lstStyle/>
          <a:p>
            <a:r>
              <a:rPr lang="en-US" sz="2400" dirty="0"/>
              <a:t>The field amplitude is not constant!</a:t>
            </a:r>
          </a:p>
          <a:p>
            <a:r>
              <a:rPr lang="en-US" sz="2400" dirty="0"/>
              <a:t>Pendulum equation + Maxwell-</a:t>
            </a:r>
            <a:r>
              <a:rPr lang="en-US" sz="2400" dirty="0" err="1"/>
              <a:t>Vlasov</a:t>
            </a:r>
            <a:r>
              <a:rPr lang="en-US" sz="2400" dirty="0"/>
              <a:t> Equation is required.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use slowly varying phase and amplitude approximation, slow means constant within wavelength: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 1-D theory, transverse derivative is ignored.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795CAD-B31A-A347-AEBE-3084742EAAD8}"/>
              </a:ext>
            </a:extLst>
          </p:cNvPr>
          <p:cNvGrpSpPr/>
          <p:nvPr/>
        </p:nvGrpSpPr>
        <p:grpSpPr>
          <a:xfrm>
            <a:off x="995671" y="2690235"/>
            <a:ext cx="7152657" cy="674183"/>
            <a:chOff x="1678874" y="3482181"/>
            <a:chExt cx="3689351" cy="381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F038C6-215F-0749-A9EE-2C13ABB0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8874" y="3482181"/>
              <a:ext cx="2057400" cy="381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66565C-96C0-554A-A820-90097D5AD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525" y="3482181"/>
              <a:ext cx="1663700" cy="381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32E74E-3FFB-DA4B-BC00-952D87F447C3}"/>
              </a:ext>
            </a:extLst>
          </p:cNvPr>
          <p:cNvGrpSpPr/>
          <p:nvPr/>
        </p:nvGrpSpPr>
        <p:grpSpPr>
          <a:xfrm>
            <a:off x="1844972" y="3364418"/>
            <a:ext cx="5454056" cy="944016"/>
            <a:chOff x="3668849" y="4661137"/>
            <a:chExt cx="2717800" cy="444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6D3101-752D-414A-8674-2345EBFCC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2049" y="4661137"/>
              <a:ext cx="2514600" cy="444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30871B-4898-B54F-9893-61CD7B804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8849" y="4661137"/>
              <a:ext cx="203200" cy="4445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8FDD3-30B6-2E46-9CF9-0D24114A7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423" y="5319733"/>
            <a:ext cx="5379605" cy="3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69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CC23-377F-D24E-A35B-EB6C499E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Dimensionless FEL Parameter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94DF3-9380-D34C-B109-78BC545ED8C1}"/>
              </a:ext>
            </a:extLst>
          </p:cNvPr>
          <p:cNvSpPr txBox="1"/>
          <p:nvPr/>
        </p:nvSpPr>
        <p:spPr>
          <a:xfrm>
            <a:off x="457200" y="1417638"/>
            <a:ext cx="691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Maxwell equation under this slow approximation: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075E1-B69F-B64F-BDAD-728A122A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17" y="2132103"/>
            <a:ext cx="1156593" cy="54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E2792-43C9-2C41-ADA4-906E3E495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401" y="3583162"/>
            <a:ext cx="3058510" cy="54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20A13-9234-144F-B043-E4630E612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401" y="2023912"/>
            <a:ext cx="1185062" cy="54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D84E2-F572-E84D-BF0D-EFE635B703F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430401" y="2797580"/>
            <a:ext cx="2931886" cy="549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8777A7-6966-DB44-AA00-25D8B9E09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2617" y="2798669"/>
            <a:ext cx="1317997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CA0BF-1ECD-C249-B48E-0AEF3A4E9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617" y="3583162"/>
            <a:ext cx="1600200" cy="548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CCA9BB-E8C0-F348-92B7-8A02467663D3}"/>
              </a:ext>
            </a:extLst>
          </p:cNvPr>
          <p:cNvSpPr txBox="1"/>
          <p:nvPr/>
        </p:nvSpPr>
        <p:spPr>
          <a:xfrm>
            <a:off x="500967" y="4350888"/>
            <a:ext cx="818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the FEL scaling parameter, so that the differential equation has constant 1.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0E14D2-FEA5-A148-8493-1B19D5492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0401" y="4836008"/>
            <a:ext cx="1387762" cy="293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85F3EB-99A8-5A4C-93A3-8305CB0AEC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0401" y="5436187"/>
            <a:ext cx="1764698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89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1476-10DF-8947-B9AE-E1C27971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Equation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8DA4C00-00FE-384C-B146-BE3471AC30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86256"/>
              </p:ext>
            </p:extLst>
          </p:nvPr>
        </p:nvGraphicFramePr>
        <p:xfrm>
          <a:off x="734518" y="1679143"/>
          <a:ext cx="4956175" cy="223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30500" imgH="1231900" progId="Equation.3">
                  <p:embed/>
                </p:oleObj>
              </mc:Choice>
              <mc:Fallback>
                <p:oleObj name="Equation" r:id="rId3" imgW="2730500" imgH="12319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518" y="1679143"/>
                        <a:ext cx="4956175" cy="223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53004CD1-1457-D649-9BD0-57C8E80238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626608"/>
              </p:ext>
            </p:extLst>
          </p:nvPr>
        </p:nvGraphicFramePr>
        <p:xfrm>
          <a:off x="6729433" y="1679143"/>
          <a:ext cx="14160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46100" imgH="431800" progId="Equation.3">
                  <p:embed/>
                </p:oleObj>
              </mc:Choice>
              <mc:Fallback>
                <p:oleObj name="Equation" r:id="rId5" imgW="546100" imgH="431800" progId="Equation.3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9433" y="1679143"/>
                        <a:ext cx="14160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ADA69E-434B-1140-AF06-CF9362EA4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397" y="3061422"/>
            <a:ext cx="2152403" cy="776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7A82C-5505-1D49-A958-ABCDFF705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461" y="4174260"/>
            <a:ext cx="3485078" cy="7185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F5DE86-EABB-AB41-ACC3-3B9980E2F5E6}"/>
              </a:ext>
            </a:extLst>
          </p:cNvPr>
          <p:cNvSpPr txBox="1"/>
          <p:nvPr/>
        </p:nvSpPr>
        <p:spPr>
          <a:xfrm>
            <a:off x="593766" y="5058888"/>
            <a:ext cx="48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evolution dominated by the growth mode: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93B6E-BFD5-8944-94B4-3EAB6437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500" y="5594275"/>
            <a:ext cx="2159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7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mic Sans MS"/>
                <a:cs typeface="Comic Sans MS"/>
              </a:rPr>
              <a:t>Gain Length and FEL parameter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/>
                <a:cs typeface="Comic Sans MS"/>
              </a:rPr>
              <a:t>The Power Gain length under 1-D Assumption: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624949"/>
              </p:ext>
            </p:extLst>
          </p:nvPr>
        </p:nvGraphicFramePr>
        <p:xfrm>
          <a:off x="1109663" y="2619375"/>
          <a:ext cx="2703512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3000" imgH="685800" progId="Equation.DSMT4">
                  <p:embed/>
                </p:oleObj>
              </mc:Choice>
              <mc:Fallback>
                <p:oleObj name="Equation" r:id="rId2" imgW="11430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2619375"/>
                        <a:ext cx="2703512" cy="161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Callout 5"/>
          <p:cNvSpPr/>
          <p:nvPr/>
        </p:nvSpPr>
        <p:spPr>
          <a:xfrm>
            <a:off x="4572000" y="1752600"/>
            <a:ext cx="3048000" cy="1298377"/>
          </a:xfrm>
          <a:prstGeom prst="wedgeEllipseCallout">
            <a:avLst>
              <a:gd name="adj1" fmla="val -102833"/>
              <a:gd name="adj2" fmla="val 679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dirty="0"/>
              <a:t>The FEL parameter </a:t>
            </a:r>
            <a:r>
              <a:rPr lang="en-US" dirty="0" err="1"/>
              <a:t>ρ</a:t>
            </a:r>
            <a:endParaRPr lang="en-US" dirty="0"/>
          </a:p>
          <a:p>
            <a:pPr algn="ctr"/>
            <a:r>
              <a:rPr lang="en-US" dirty="0"/>
              <a:t>A dimensionless parameter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231613"/>
              </p:ext>
            </p:extLst>
          </p:nvPr>
        </p:nvGraphicFramePr>
        <p:xfrm>
          <a:off x="4965700" y="3302000"/>
          <a:ext cx="2806700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736560" progId="Equation.DSMT4">
                  <p:embed/>
                </p:oleObj>
              </mc:Choice>
              <mc:Fallback>
                <p:oleObj name="Equation" r:id="rId4" imgW="137160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700" y="3302000"/>
                        <a:ext cx="2806700" cy="150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" y="4648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/>
                <a:cs typeface="Comic Sans MS"/>
              </a:rPr>
              <a:t>Given without proof:</a:t>
            </a: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990600" y="5257800"/>
          <a:ext cx="73009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68700" imgH="444500" progId="Equation.3">
                  <p:embed/>
                </p:oleObj>
              </mc:Choice>
              <mc:Fallback>
                <p:oleObj name="Equation" r:id="rId6" imgW="3568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257800"/>
                        <a:ext cx="73009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1059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0754-F9C0-5145-AE01-4565848A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071EC-F2D3-6441-9F74-D82665F0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00" y="1417638"/>
            <a:ext cx="6688477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E5E9A-60A3-6A49-BC53-535830AA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4392204" cy="2743200"/>
          </a:xfrm>
          <a:prstGeom prst="rect">
            <a:avLst/>
          </a:prstGeom>
        </p:spPr>
      </p:pic>
      <p:pic>
        <p:nvPicPr>
          <p:cNvPr id="6" name="Picture 5" descr="YU6SM">
            <a:extLst>
              <a:ext uri="{FF2B5EF4-FFF2-40B4-BE49-F238E27FC236}">
                <a16:creationId xmlns:a16="http://schemas.microsoft.com/office/drawing/2014/main" id="{EEE054B5-6463-C24E-B155-630D3CA7C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9153"/>
          <a:stretch/>
        </p:blipFill>
        <p:spPr bwMode="auto">
          <a:xfrm>
            <a:off x="5433376" y="4228995"/>
            <a:ext cx="3253424" cy="2560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5887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Quality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Energy spread:</a:t>
            </a:r>
          </a:p>
          <a:p>
            <a:endParaRPr lang="en-US" dirty="0"/>
          </a:p>
          <a:p>
            <a:r>
              <a:rPr lang="en-US" dirty="0"/>
              <a:t>Beam emittance:</a:t>
            </a:r>
          </a:p>
          <a:p>
            <a:endParaRPr lang="en-US" dirty="0"/>
          </a:p>
          <a:p>
            <a:r>
              <a:rPr lang="en-US" dirty="0"/>
              <a:t>Beam size </a:t>
            </a:r>
          </a:p>
          <a:p>
            <a:endParaRPr lang="en-US" dirty="0"/>
          </a:p>
          <a:p>
            <a:r>
              <a:rPr lang="en-US" dirty="0"/>
              <a:t>Beam current:</a:t>
            </a:r>
          </a:p>
          <a:p>
            <a:pPr lvl="1"/>
            <a:r>
              <a:rPr lang="en-US" dirty="0"/>
              <a:t>Large enough to get reasonable FEL parameter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844" y="1702030"/>
            <a:ext cx="1955800" cy="469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52" y="2950367"/>
            <a:ext cx="23241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27" y="3932166"/>
            <a:ext cx="2174373" cy="10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51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4761-ABB4-B244-A96B-F925BB7C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3-D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4B58-164B-E647-80FF-A55693F6D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3-D effect include both EM wave and particle: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1CC3F-EBEF-FF4C-AF0A-50A2B293EDD9}"/>
              </a:ext>
            </a:extLst>
          </p:cNvPr>
          <p:cNvSpPr txBox="1"/>
          <p:nvPr/>
        </p:nvSpPr>
        <p:spPr>
          <a:xfrm>
            <a:off x="1166883" y="3023167"/>
            <a:ext cx="2544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Electron Emittance</a:t>
            </a:r>
          </a:p>
          <a:p>
            <a:r>
              <a:rPr lang="en-US" sz="2400" dirty="0"/>
              <a:t> Parameter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5F13D-833F-A044-AAE4-0CCBFF89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223" y="3023167"/>
            <a:ext cx="1979343" cy="840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CB5C1-77D3-9142-B9DA-28D1931F4231}"/>
              </a:ext>
            </a:extLst>
          </p:cNvPr>
          <p:cNvSpPr txBox="1"/>
          <p:nvPr/>
        </p:nvSpPr>
        <p:spPr>
          <a:xfrm>
            <a:off x="1166883" y="4036726"/>
            <a:ext cx="242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Electron Energy </a:t>
            </a:r>
          </a:p>
          <a:p>
            <a:r>
              <a:rPr lang="en-US" sz="2400" dirty="0"/>
              <a:t>Spread Parameter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C1F69-5333-3941-9137-D442F973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223" y="4214038"/>
            <a:ext cx="2256429" cy="928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9EB39-9866-2C42-92D7-2242389C3412}"/>
              </a:ext>
            </a:extLst>
          </p:cNvPr>
          <p:cNvSpPr txBox="1"/>
          <p:nvPr/>
        </p:nvSpPr>
        <p:spPr>
          <a:xfrm>
            <a:off x="1166882" y="5184022"/>
            <a:ext cx="1900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Diffraction of </a:t>
            </a:r>
          </a:p>
          <a:p>
            <a:r>
              <a:rPr lang="en-US" sz="2400" dirty="0"/>
              <a:t>Radiation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C9997-93D2-C64A-95C0-F837878EF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223" y="5286148"/>
            <a:ext cx="1600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7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1D1B-3E58-5947-80F7-FDE728F5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Ming-</a:t>
            </a:r>
            <a:r>
              <a:rPr lang="en-US" dirty="0" err="1"/>
              <a:t>Xie</a:t>
            </a:r>
            <a:r>
              <a:rPr lang="en-US" dirty="0"/>
              <a:t> 3D Parameterization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F5C0B-6A8A-8748-96D6-E338E4AD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761983"/>
            <a:ext cx="58547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18A25-6126-EA4D-85F1-E9CFE974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997413"/>
            <a:ext cx="8623300" cy="113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9B3A6-E048-074F-9087-EB26F484FBF9}"/>
              </a:ext>
            </a:extLst>
          </p:cNvPr>
          <p:cNvSpPr txBox="1"/>
          <p:nvPr/>
        </p:nvSpPr>
        <p:spPr>
          <a:xfrm>
            <a:off x="260350" y="2535748"/>
            <a:ext cx="427070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F function is retrieved by fitting: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C3193-A64B-0C40-B7ED-A94EED3EAC4C}"/>
              </a:ext>
            </a:extLst>
          </p:cNvPr>
          <p:cNvSpPr txBox="1"/>
          <p:nvPr/>
        </p:nvSpPr>
        <p:spPr>
          <a:xfrm>
            <a:off x="260351" y="4243993"/>
            <a:ext cx="3601966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fitting coefficients are: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3BC648-EFCC-425C-8851-46EF0BDC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428" y="4867843"/>
            <a:ext cx="4515831" cy="16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8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Initial Conditions and FEL Schemes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61318"/>
            <a:ext cx="3962400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The coupled differential equation can start from different initial condition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Initial EM wave  (Case </a:t>
            </a:r>
            <a:r>
              <a:rPr lang="en-US" dirty="0">
                <a:solidFill>
                  <a:schemeClr val="accent1"/>
                </a:solidFill>
                <a:latin typeface="Comic Sans MS" pitchFamily="66" charset="0"/>
              </a:rPr>
              <a:t>1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 and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mic Sans MS" pitchFamily="66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Initial bunching factor  (Case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3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</p:txBody>
      </p:sp>
      <p:pic>
        <p:nvPicPr>
          <p:cNvPr id="6" name="Picture 4" descr="FEL operation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447800"/>
            <a:ext cx="4407253" cy="495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786475" y="4698990"/>
            <a:ext cx="304800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1</a:t>
            </a:r>
            <a:endParaRPr lang="en-US" sz="1600" dirty="0"/>
          </a:p>
        </p:txBody>
      </p:sp>
      <p:sp>
        <p:nvSpPr>
          <p:cNvPr id="8" name="Oval 7"/>
          <p:cNvSpPr/>
          <p:nvPr/>
        </p:nvSpPr>
        <p:spPr>
          <a:xfrm>
            <a:off x="2764980" y="4711085"/>
            <a:ext cx="304800" cy="304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2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3102435" y="5641210"/>
            <a:ext cx="304800" cy="304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130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225 -0.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0" y="-1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11666 -0.1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-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9166 -0.05556 " pathEditMode="relative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single frequency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19" y="2471653"/>
            <a:ext cx="6645981" cy="4386347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8881"/>
            <a:ext cx="5372100" cy="431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09" y="4378249"/>
            <a:ext cx="3219620" cy="5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21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RoadMap</a:t>
            </a:r>
            <a:r>
              <a:rPr lang="en-US" dirty="0"/>
              <a:t> to X-ray Laser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71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SASE</a:t>
            </a:r>
            <a:r>
              <a:rPr lang="en-US" dirty="0"/>
              <a:t>, do not need x-ray seed.  Generate X-ray pulses from nose, poor longitudinal coherence</a:t>
            </a:r>
          </a:p>
          <a:p>
            <a:r>
              <a:rPr lang="en-US" dirty="0">
                <a:solidFill>
                  <a:schemeClr val="accent2"/>
                </a:solidFill>
              </a:rPr>
              <a:t>Higher harmonic generation</a:t>
            </a:r>
            <a:r>
              <a:rPr lang="en-US" dirty="0"/>
              <a:t>, start from large wavelength, obtain its higher harmonic as seed.</a:t>
            </a:r>
          </a:p>
          <a:p>
            <a:r>
              <a:rPr lang="en-US" dirty="0">
                <a:solidFill>
                  <a:schemeClr val="accent4"/>
                </a:solidFill>
              </a:rPr>
              <a:t>SASE self-seeding</a:t>
            </a:r>
            <a:r>
              <a:rPr lang="en-US" dirty="0"/>
              <a:t>, apply </a:t>
            </a:r>
            <a:r>
              <a:rPr lang="en-US" dirty="0" err="1"/>
              <a:t>monochromator</a:t>
            </a:r>
            <a:r>
              <a:rPr lang="en-US" dirty="0"/>
              <a:t> in the part of SASE radiation, and use it as seed for the second part.</a:t>
            </a:r>
          </a:p>
          <a:p>
            <a:r>
              <a:rPr lang="en-US" dirty="0">
                <a:solidFill>
                  <a:schemeClr val="accent6"/>
                </a:solidFill>
              </a:rPr>
              <a:t>X-ray FEL oscillator</a:t>
            </a:r>
          </a:p>
        </p:txBody>
      </p:sp>
    </p:spTree>
    <p:extLst>
      <p:ext uri="{BB962C8B-B14F-4D97-AF65-F5344CB8AC3E}">
        <p14:creationId xmlns:p14="http://schemas.microsoft.com/office/powerpoint/2010/main" val="3932197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SASE: Born from 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6" y="1724833"/>
            <a:ext cx="7797225" cy="44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46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8559-E2C5-1E4F-B28A-CB3F9394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Saturation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F5356-8595-BD49-969A-1EEF0CCE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7585"/>
            <a:ext cx="3794166" cy="305244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73B2BC0-961F-0D4F-B09C-8293E208160A}"/>
              </a:ext>
            </a:extLst>
          </p:cNvPr>
          <p:cNvSpPr/>
          <p:nvPr/>
        </p:nvSpPr>
        <p:spPr>
          <a:xfrm>
            <a:off x="2960678" y="1547585"/>
            <a:ext cx="1484415" cy="1278742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8F8AE-4A1A-4A4E-B1DC-CE49E20C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2209"/>
            <a:ext cx="4392204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563E5A-23F4-A240-AC3D-1A3F9FD6CF5D}"/>
              </a:ext>
            </a:extLst>
          </p:cNvPr>
          <p:cNvSpPr txBox="1"/>
          <p:nvPr/>
        </p:nvSpPr>
        <p:spPr>
          <a:xfrm>
            <a:off x="457200" y="4885899"/>
            <a:ext cx="397841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Energy</a:t>
            </a:r>
            <a:r>
              <a:rPr lang="zh-Hans" altLang="en-US" dirty="0"/>
              <a:t> </a:t>
            </a:r>
            <a:r>
              <a:rPr lang="en-US" altLang="zh-Hans" dirty="0"/>
              <a:t>spread becomes too large to maintain reasonable gain.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Our theory also break since the </a:t>
            </a:r>
            <a:r>
              <a:rPr lang="en-US" dirty="0" err="1"/>
              <a:t>Vlasov</a:t>
            </a:r>
            <a:r>
              <a:rPr lang="en-US" dirty="0"/>
              <a:t> approach assumes the distribution perturbation is small.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3B9801-4C58-0A4E-9356-FC180D82C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5528112"/>
            <a:ext cx="3708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2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mic Sans MS" pitchFamily="66" charset="0"/>
              </a:rPr>
              <a:t>Frequency Spectrum</a:t>
            </a:r>
          </a:p>
        </p:txBody>
      </p:sp>
      <p:pic>
        <p:nvPicPr>
          <p:cNvPr id="4" name="Picture 3" descr="powergain.png"/>
          <p:cNvPicPr>
            <a:picLocks noChangeAspect="1"/>
          </p:cNvPicPr>
          <p:nvPr/>
        </p:nvPicPr>
        <p:blipFill>
          <a:blip r:embed="rId3"/>
          <a:srcRect l="16805" t="22595" r="23195" b="17930"/>
          <a:stretch>
            <a:fillRect/>
          </a:stretch>
        </p:blipFill>
        <p:spPr>
          <a:xfrm>
            <a:off x="228600" y="1524000"/>
            <a:ext cx="5486400" cy="3886200"/>
          </a:xfrm>
          <a:prstGeom prst="rect">
            <a:avLst/>
          </a:prstGeom>
        </p:spPr>
      </p:pic>
      <p:pic>
        <p:nvPicPr>
          <p:cNvPr id="5" name="Picture 4" descr="test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47800"/>
            <a:ext cx="5943600" cy="4160520"/>
          </a:xfrm>
          <a:prstGeom prst="rect">
            <a:avLst/>
          </a:prstGeom>
        </p:spPr>
      </p:pic>
      <p:pic>
        <p:nvPicPr>
          <p:cNvPr id="6" name="Picture 5" descr="specbw.png"/>
          <p:cNvPicPr>
            <a:picLocks noChangeAspect="1"/>
          </p:cNvPicPr>
          <p:nvPr/>
        </p:nvPicPr>
        <p:blipFill>
          <a:blip r:embed="rId5"/>
          <a:srcRect l="17639" t="23178" r="22361" b="17420"/>
          <a:stretch>
            <a:fillRect/>
          </a:stretch>
        </p:blipFill>
        <p:spPr>
          <a:xfrm>
            <a:off x="228600" y="3657600"/>
            <a:ext cx="4200629" cy="297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5638800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1"/>
                </a:solidFill>
                <a:latin typeface="Comic Sans MS"/>
                <a:cs typeface="Comic Sans MS"/>
              </a:rPr>
              <a:t>The SASE frequency spread evolves as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31610-BD19-2C41-BF17-9560335A2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713" y="6097310"/>
            <a:ext cx="1328227" cy="6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2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44444E-6 L -0.16667 -0.161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0" y="-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19A9-BFB2-3B42-9AF8-14BBC9A0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Transverse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94B34-C408-5544-95CC-BCE2EBE6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72" y="1579728"/>
            <a:ext cx="7590856" cy="3087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4075A9-F509-FC44-80A4-C2565D59CD54}"/>
              </a:ext>
            </a:extLst>
          </p:cNvPr>
          <p:cNvSpPr txBox="1"/>
          <p:nvPr/>
        </p:nvSpPr>
        <p:spPr>
          <a:xfrm>
            <a:off x="1248770" y="4940490"/>
            <a:ext cx="664646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lowest transverse mode has largest gain and becomes dominant.  This is usually referred as ‘</a:t>
            </a:r>
            <a:r>
              <a:rPr lang="en-US"/>
              <a:t>optical guiding’.</a:t>
            </a:r>
            <a:endParaRPr lang="en-US" dirty="0"/>
          </a:p>
          <a:p>
            <a:endParaRPr lang="en-US" dirty="0"/>
          </a:p>
          <a:p>
            <a:r>
              <a:rPr lang="en-US" dirty="0"/>
              <a:t>SASE has transverse coherence at or near saturation.</a:t>
            </a:r>
          </a:p>
        </p:txBody>
      </p:sp>
    </p:spTree>
    <p:extLst>
      <p:ext uri="{BB962C8B-B14F-4D97-AF65-F5344CB8AC3E}">
        <p14:creationId xmlns:p14="http://schemas.microsoft.com/office/powerpoint/2010/main" val="1721525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Harmonic Generation</a:t>
            </a:r>
            <a:br>
              <a:rPr lang="en-US" dirty="0"/>
            </a:br>
            <a:r>
              <a:rPr lang="en-US" dirty="0"/>
              <a:t>Useful tool: Chicane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604000" cy="334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12" y="5105497"/>
            <a:ext cx="4142088" cy="1005936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76" y="5119283"/>
            <a:ext cx="1854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8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High Gain Harmonic Generation</a:t>
            </a:r>
          </a:p>
        </p:txBody>
      </p:sp>
      <p:sp>
        <p:nvSpPr>
          <p:cNvPr id="14" name="Rectangle 3" descr="what is HGHG"/>
          <p:cNvSpPr>
            <a:spLocks noGrp="1" noChangeAspect="1" noChangeArrowheads="1"/>
          </p:cNvSpPr>
          <p:nvPr isPhoto="1"/>
        </p:nvSpPr>
        <p:spPr bwMode="auto">
          <a:xfrm>
            <a:off x="2101850" y="2004135"/>
            <a:ext cx="7391400" cy="4768850"/>
          </a:xfrm>
          <a:prstGeom prst="rect">
            <a:avLst/>
          </a:prstGeom>
          <a:blipFill dpi="0" rotWithShape="1">
            <a:blip r:embed="rId2"/>
            <a:srcRect/>
            <a:stretch>
              <a:fillRect r="-10"/>
            </a:stretch>
          </a:blip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46545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51117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5689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63309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3206750" y="2766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00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5721350" y="2766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6600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3282950" y="4671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00FF00"/>
          </a:solidFill>
          <a:ln w="9525">
            <a:solidFill>
              <a:srgbClr val="00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12"/>
          <p:cNvSpPr>
            <a:spLocks noChangeArrowheads="1"/>
          </p:cNvSpPr>
          <p:nvPr/>
        </p:nvSpPr>
        <p:spPr bwMode="auto">
          <a:xfrm>
            <a:off x="5492750" y="4671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7626350" y="1524000"/>
            <a:ext cx="151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L.H. Yu et al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28800"/>
            <a:ext cx="4898646" cy="375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0" y="2667000"/>
          <a:ext cx="4038600" cy="195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28900" imgH="1282700" progId="Equation.3">
                  <p:embed/>
                </p:oleObj>
              </mc:Choice>
              <mc:Fallback>
                <p:oleObj name="Equation" r:id="rId4" imgW="2628900" imgH="1282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67000"/>
                        <a:ext cx="4038600" cy="1957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335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Echo-Enabled Harmonic Generation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057400"/>
            <a:ext cx="8216900" cy="1790700"/>
          </a:xfrm>
          <a:prstGeom prst="rect">
            <a:avLst/>
          </a:prstGeom>
        </p:spPr>
      </p:pic>
      <p:graphicFrame>
        <p:nvGraphicFramePr>
          <p:cNvPr id="225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456865"/>
              </p:ext>
            </p:extLst>
          </p:nvPr>
        </p:nvGraphicFramePr>
        <p:xfrm>
          <a:off x="393700" y="3200400"/>
          <a:ext cx="10652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20560" imgH="203040" progId="Equation.3">
                  <p:embed/>
                </p:oleObj>
              </mc:Choice>
              <mc:Fallback>
                <p:oleObj name="Equation" r:id="rId3" imgW="520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3200400"/>
                        <a:ext cx="1065213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86200"/>
            <a:ext cx="9055100" cy="158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60198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@G. </a:t>
            </a:r>
            <a:r>
              <a:rPr lang="en-US" dirty="0" err="1"/>
              <a:t>Stupakov</a:t>
            </a:r>
            <a:r>
              <a:rPr lang="en-US" dirty="0"/>
              <a:t>, Phys. Rev. </a:t>
            </a:r>
            <a:r>
              <a:rPr lang="en-US" dirty="0" err="1"/>
              <a:t>Lett</a:t>
            </a:r>
            <a:r>
              <a:rPr lang="en-US" dirty="0"/>
              <a:t>. 102, 074801 (2009).</a:t>
            </a:r>
          </a:p>
          <a:p>
            <a:r>
              <a:rPr lang="en-US" dirty="0"/>
              <a:t>Picture from FEL 2010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35459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Self-Seeding SASE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6275"/>
            <a:ext cx="9144000" cy="1895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65" y="0"/>
            <a:ext cx="4273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FEL amplifier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2" y="1822359"/>
            <a:ext cx="7450668" cy="409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61429" y="6350000"/>
            <a:ext cx="314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K-J Kim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22359"/>
            <a:ext cx="8229600" cy="4316412"/>
          </a:xfrm>
        </p:spPr>
      </p:pic>
    </p:spTree>
    <p:extLst>
      <p:ext uri="{BB962C8B-B14F-4D97-AF65-F5344CB8AC3E}">
        <p14:creationId xmlns:p14="http://schemas.microsoft.com/office/powerpoint/2010/main" val="25931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1" y="4122529"/>
            <a:ext cx="8185949" cy="2735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Monochromatic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‘temporal</a:t>
            </a:r>
            <a:r>
              <a:rPr lang="zh-CN" altLang="en-US" dirty="0"/>
              <a:t> </a:t>
            </a:r>
            <a:r>
              <a:rPr lang="en-US" altLang="zh-CN" dirty="0"/>
              <a:t>coherence’. 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Beyond certain time, the wave becomes irrelevant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28" y="2733537"/>
            <a:ext cx="5665591" cy="6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04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62DF-0BAA-4840-84F4-9600C64F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3</a:t>
            </a:r>
            <a:br>
              <a:rPr lang="en-US" altLang="zh-Hans" dirty="0"/>
            </a:br>
            <a:r>
              <a:rPr lang="en-US" dirty="0"/>
              <a:t> X-ray sources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FDF24D-095A-0447-B2A5-DCDA26848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448" y="1600200"/>
            <a:ext cx="7207104" cy="45259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E9974-72E9-40C8-B9B6-AF96989D786A}"/>
              </a:ext>
            </a:extLst>
          </p:cNvPr>
          <p:cNvSpPr txBox="1"/>
          <p:nvPr/>
        </p:nvSpPr>
        <p:spPr>
          <a:xfrm>
            <a:off x="1532238" y="6209270"/>
            <a:ext cx="580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LCLS-II in progress: 4 GeV SRF + 1M rep. rate</a:t>
            </a:r>
          </a:p>
          <a:p>
            <a:r>
              <a:rPr lang="en-US" dirty="0"/>
              <a:t>LCLS-II-HE planned: 8 GeV SRF + 1M rep. rate</a:t>
            </a:r>
          </a:p>
        </p:txBody>
      </p:sp>
    </p:spTree>
    <p:extLst>
      <p:ext uri="{BB962C8B-B14F-4D97-AF65-F5344CB8AC3E}">
        <p14:creationId xmlns:p14="http://schemas.microsoft.com/office/powerpoint/2010/main" val="885480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F37E-B455-2A49-BDF9-3CF0F6A9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Swiss</a:t>
            </a:r>
            <a:r>
              <a:rPr lang="en-US" altLang="zh-Hans" dirty="0" err="1"/>
              <a:t>FEL</a:t>
            </a:r>
            <a:r>
              <a:rPr lang="en-US" altLang="zh-Hans" dirty="0"/>
              <a:t>, 2016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132D4A-BB94-0E4A-B62D-4B4EB8D8F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96941"/>
            <a:ext cx="8229600" cy="158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C89AAB-7F26-D54B-9EFB-46B76FF7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3381"/>
            <a:ext cx="9144000" cy="310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3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423F-D0FC-594B-BD7A-6A6F0952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FERMI @ </a:t>
            </a:r>
            <a:r>
              <a:rPr lang="en-US" dirty="0" err="1"/>
              <a:t>Elettra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AECEB-9E44-3F4A-9EE6-FA38FEBC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Cascade seeded FEL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B71BE-01D4-A949-B5F5-E9D57B61C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900"/>
            <a:ext cx="9144000" cy="1948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800059-10F0-E143-89B3-62AE4B83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9670"/>
            <a:ext cx="9144000" cy="21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09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K-J. Kim and Z. Huang USPAS Lecture Notes</a:t>
            </a:r>
          </a:p>
          <a:p>
            <a:r>
              <a:rPr lang="en-US" dirty="0"/>
              <a:t>D. Nguyen and Q. </a:t>
            </a:r>
            <a:r>
              <a:rPr lang="en-US" dirty="0" err="1"/>
              <a:t>Marksteiner</a:t>
            </a:r>
            <a:r>
              <a:rPr lang="en-US" dirty="0"/>
              <a:t> USPAS Lecture Notes</a:t>
            </a:r>
          </a:p>
        </p:txBody>
      </p:sp>
    </p:spTree>
    <p:extLst>
      <p:ext uri="{BB962C8B-B14F-4D97-AF65-F5344CB8AC3E}">
        <p14:creationId xmlns:p14="http://schemas.microsoft.com/office/powerpoint/2010/main" val="362646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coherence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temporal coherence length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42" y="4679184"/>
            <a:ext cx="5972748" cy="83577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01" y="2695362"/>
            <a:ext cx="3417358" cy="8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7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coherence</a:t>
            </a:r>
          </a:p>
          <a:p>
            <a:r>
              <a:rPr lang="en-US" dirty="0"/>
              <a:t>In Young’s </a:t>
            </a:r>
            <a:r>
              <a:rPr lang="en-US" dirty="0" err="1"/>
              <a:t>experiement</a:t>
            </a:r>
            <a:r>
              <a:rPr lang="en-US" dirty="0"/>
              <a:t> the wave at b and c must be coherent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58" y="2667965"/>
            <a:ext cx="5028042" cy="4190035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09" y="3586682"/>
            <a:ext cx="1536700" cy="40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362414"/>
            <a:ext cx="3432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Spatial coherence length: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54" y="5317706"/>
            <a:ext cx="1778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A9C4-4377-CE47-86C2-A4C8B77D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Wave Packet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0BF07-8CC0-5449-AF33-CE79EEF8E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1" y="1417638"/>
            <a:ext cx="2516022" cy="2437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20667-5CF0-EE4F-BBBA-A3CAFD93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21730"/>
            <a:ext cx="8445500" cy="271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50A19-D793-464A-8475-F497C7C90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822" y="2563243"/>
            <a:ext cx="22098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9DBD2-0AD2-B948-AF3B-45C948397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334" y="2525665"/>
            <a:ext cx="20828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4B5BC-3E83-3C42-A933-E185BC0727D3}"/>
              </a:ext>
            </a:extLst>
          </p:cNvPr>
          <p:cNvSpPr txBox="1"/>
          <p:nvPr/>
        </p:nvSpPr>
        <p:spPr>
          <a:xfrm>
            <a:off x="2993883" y="1759608"/>
            <a:ext cx="155556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Emittance: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30A77-4591-204A-A0DA-F7125EA03939}"/>
              </a:ext>
            </a:extLst>
          </p:cNvPr>
          <p:cNvSpPr txBox="1"/>
          <p:nvPr/>
        </p:nvSpPr>
        <p:spPr>
          <a:xfrm>
            <a:off x="6018947" y="1821163"/>
            <a:ext cx="201958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Rayleigh length: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19BACE-A8EE-D145-81B4-83344E3A9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500" y="4154556"/>
            <a:ext cx="1030243" cy="6196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681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SR Light Source to FEL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708" y="1600200"/>
            <a:ext cx="3884091" cy="4908079"/>
          </a:xfrm>
        </p:spPr>
        <p:txBody>
          <a:bodyPr/>
          <a:lstStyle/>
          <a:p>
            <a:r>
              <a:rPr lang="en-US" dirty="0"/>
              <a:t>Transversely SR is not coherent.</a:t>
            </a:r>
          </a:p>
          <a:p>
            <a:pPr lvl="1"/>
            <a:r>
              <a:rPr lang="en-US" dirty="0"/>
              <a:t>Emittance in x is ~nm, too large for angstrom x-ray</a:t>
            </a:r>
          </a:p>
          <a:p>
            <a:r>
              <a:rPr lang="en-US" dirty="0"/>
              <a:t>Longitudinal not coherent</a:t>
            </a:r>
          </a:p>
          <a:p>
            <a:pPr lvl="1"/>
            <a:r>
              <a:rPr lang="en-US" dirty="0"/>
              <a:t>Micro bunching trick</a:t>
            </a:r>
          </a:p>
        </p:txBody>
      </p:sp>
      <p:pic>
        <p:nvPicPr>
          <p:cNvPr id="5" name="Picture 2" descr="http://pbpl.physics.ucla.edu/Research/Theory/Free-Electron_Laser/_Resources/Brightness_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01931"/>
            <a:ext cx="3881076" cy="55560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8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Promising New Lasing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ability, wave length adjustable by </a:t>
            </a:r>
            <a:r>
              <a:rPr lang="en-US" dirty="0" err="1"/>
              <a:t>undulator</a:t>
            </a:r>
            <a:r>
              <a:rPr lang="en-US" dirty="0"/>
              <a:t> strength, or energy of the e-beam</a:t>
            </a:r>
          </a:p>
          <a:p>
            <a:endParaRPr lang="en-US" dirty="0"/>
          </a:p>
          <a:p>
            <a:r>
              <a:rPr lang="en-US" dirty="0"/>
              <a:t>Can reach wavelength region that is lack of traditional laser. (x-ray!)</a:t>
            </a:r>
          </a:p>
        </p:txBody>
      </p:sp>
    </p:spTree>
    <p:extLst>
      <p:ext uri="{BB962C8B-B14F-4D97-AF65-F5344CB8AC3E}">
        <p14:creationId xmlns:p14="http://schemas.microsoft.com/office/powerpoint/2010/main" val="265453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1109</Words>
  <Application>Microsoft Office PowerPoint</Application>
  <PresentationFormat>On-screen Show (4:3)</PresentationFormat>
  <Paragraphs>193</Paragraphs>
  <Slides>43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Chalkboard</vt:lpstr>
      <vt:lpstr>Chalkboard SE Regular</vt:lpstr>
      <vt:lpstr>Arial</vt:lpstr>
      <vt:lpstr>Calibri</vt:lpstr>
      <vt:lpstr>Comic Sans MS</vt:lpstr>
      <vt:lpstr>Office Theme</vt:lpstr>
      <vt:lpstr>Equation</vt:lpstr>
      <vt:lpstr>Free Electron Laser</vt:lpstr>
      <vt:lpstr>Tradition Laser</vt:lpstr>
      <vt:lpstr>Properties of Laser I</vt:lpstr>
      <vt:lpstr>Properties of Laser II</vt:lpstr>
      <vt:lpstr>Properties of Laser III</vt:lpstr>
      <vt:lpstr>Properties of Laser IV</vt:lpstr>
      <vt:lpstr>Gaussian Wave Packet</vt:lpstr>
      <vt:lpstr>From SR Light Source to FEL</vt:lpstr>
      <vt:lpstr>Promising New Lasing Method</vt:lpstr>
      <vt:lpstr>A Brief History</vt:lpstr>
      <vt:lpstr>Layout: LCLS</vt:lpstr>
      <vt:lpstr>LCLS Undulator</vt:lpstr>
      <vt:lpstr>Naïve Idea</vt:lpstr>
      <vt:lpstr>FEL I: The resonance</vt:lpstr>
      <vt:lpstr>FEL II: Micro-Bunching</vt:lpstr>
      <vt:lpstr>Low Gain Regime</vt:lpstr>
      <vt:lpstr>Low Gain Regime II</vt:lpstr>
      <vt:lpstr>Low Gain Regime III</vt:lpstr>
      <vt:lpstr>FEL Oscillator</vt:lpstr>
      <vt:lpstr>FEL III: Instability Exponential Growth</vt:lpstr>
      <vt:lpstr>High-Gain Regime</vt:lpstr>
      <vt:lpstr>Dimensionless FEL Parameter</vt:lpstr>
      <vt:lpstr>Solving the Equation</vt:lpstr>
      <vt:lpstr>Gain Length and FEL parameter</vt:lpstr>
      <vt:lpstr>FEL Evolution</vt:lpstr>
      <vt:lpstr>Beam Quality Requirement</vt:lpstr>
      <vt:lpstr>3-D Effects</vt:lpstr>
      <vt:lpstr>Ming-Xie 3D Parameterization</vt:lpstr>
      <vt:lpstr>Initial Conditions and FEL Schemes</vt:lpstr>
      <vt:lpstr>RoadMap to X-ray Laser</vt:lpstr>
      <vt:lpstr>SASE: Born from Noise</vt:lpstr>
      <vt:lpstr>FEL Saturation</vt:lpstr>
      <vt:lpstr>Frequency Spectrum</vt:lpstr>
      <vt:lpstr>Transverse Mode</vt:lpstr>
      <vt:lpstr>Higher Harmonic Generation Useful tool: Chicane</vt:lpstr>
      <vt:lpstr>High Gain Harmonic Generation</vt:lpstr>
      <vt:lpstr>Echo-Enabled Harmonic Generation</vt:lpstr>
      <vt:lpstr>Self-Seeding SASE</vt:lpstr>
      <vt:lpstr>X-ray FEL amplifier</vt:lpstr>
      <vt:lpstr>Comparison of 3  X-ray sources</vt:lpstr>
      <vt:lpstr>SwissFEL, 2016</vt:lpstr>
      <vt:lpstr>FERMI @ Elettra</vt:lpstr>
      <vt:lpstr>References</vt:lpstr>
    </vt:vector>
  </TitlesOfParts>
  <Company>BNL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Electron Laser</dc:title>
  <dc:creator>Yue Hao</dc:creator>
  <cp:lastModifiedBy>Hao, Yue</cp:lastModifiedBy>
  <cp:revision>69</cp:revision>
  <dcterms:created xsi:type="dcterms:W3CDTF">2014-04-17T14:04:08Z</dcterms:created>
  <dcterms:modified xsi:type="dcterms:W3CDTF">2021-06-28T17:04:30Z</dcterms:modified>
</cp:coreProperties>
</file>